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sldIdLst>
    <p:sldId id="256" r:id="rId3"/>
    <p:sldId id="267" r:id="rId4"/>
    <p:sldId id="268" r:id="rId5"/>
    <p:sldId id="269" r:id="rId6"/>
    <p:sldId id="266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1267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68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69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127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027C7C6-0EBC-448A-8867-F702E9C9EEE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C884E-2EC9-49BB-A537-13D734A0EA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0125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AC4CB-232C-407F-A4E5-284DA7D0B4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4254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98A5E-21A0-4B7E-AC50-06737F2F0A5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9070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DF99F-CDC0-41B0-A3BE-DF54AE2D825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005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264FD-F77A-41ED-B517-5885620AF8D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373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D1332-98C7-4EDC-93B0-48DA4B33745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315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B0A9B-EE8F-4B71-B760-797BA3AE6B2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213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B3948-4684-425C-A8B2-C53DB3D503B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537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43766-79DE-4B38-89D9-50292CA9754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430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A7D5-AD80-4E08-B8E7-77085D9771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25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0400F-0D45-4918-92FF-E789064A03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10376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C9EC3-FDE8-4723-98E5-0823C883A75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7301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21131-0743-4316-AC6F-43215FFC739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636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77B54-D1CC-4AFE-B25F-6E311DE3426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78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E7E8A-001E-4ED6-99D9-DB209D9F49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9292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C790B1-88AD-4F04-AB9F-E487F8522C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2206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EA37A-6E1C-4562-AB05-34A190A9B2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946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62D94-B8BB-43EC-A33E-25AB8FBAF4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9509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BA55F-A4E4-4286-87FC-F4A144FCF0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5211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13898-EF03-462A-ACCC-B14C9ACA0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6370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AC8E63-F000-4315-8D6F-7E21069597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502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24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024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024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4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774C7C-EF48-426E-8E8A-CB8A267657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FA3232-71CE-4108-A465-E0ED815E728C}" type="slidenum">
              <a:rPr lang="en-US" altLang="en-US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037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33CC33"/>
                </a:solidFill>
              </a:rPr>
              <a:t>Me </a:t>
            </a:r>
            <a:r>
              <a:rPr lang="en-US" altLang="en-US" dirty="0" err="1">
                <a:solidFill>
                  <a:srgbClr val="33CC33"/>
                </a:solidFill>
              </a:rPr>
              <a:t>llamo</a:t>
            </a:r>
            <a:r>
              <a:rPr lang="en-US" altLang="en-US" dirty="0">
                <a:solidFill>
                  <a:srgbClr val="33CC33"/>
                </a:solidFill>
              </a:rPr>
              <a:t> __________        </a:t>
            </a:r>
            <a:r>
              <a:rPr lang="en-US" altLang="en-US" dirty="0" err="1">
                <a:solidFill>
                  <a:srgbClr val="33CC33"/>
                </a:solidFill>
              </a:rPr>
              <a:t>Clase</a:t>
            </a:r>
            <a:r>
              <a:rPr lang="en-US" altLang="en-US" dirty="0">
                <a:solidFill>
                  <a:srgbClr val="33CC33"/>
                </a:solidFill>
              </a:rPr>
              <a:t> </a:t>
            </a:r>
            <a:r>
              <a:rPr lang="en-US" altLang="en-US" dirty="0" smtClean="0">
                <a:solidFill>
                  <a:srgbClr val="33CC33"/>
                </a:solidFill>
              </a:rPr>
              <a:t>702</a:t>
            </a:r>
            <a:r>
              <a:rPr lang="en-US" altLang="en-US" dirty="0">
                <a:solidFill>
                  <a:srgbClr val="33CC33"/>
                </a:solidFill>
              </a:rPr>
              <a:t/>
            </a:r>
            <a:br>
              <a:rPr lang="en-US" altLang="en-US" dirty="0">
                <a:solidFill>
                  <a:srgbClr val="33CC33"/>
                </a:solidFill>
              </a:rPr>
            </a:br>
            <a:r>
              <a:rPr lang="en-US" altLang="en-US" dirty="0">
                <a:solidFill>
                  <a:srgbClr val="33CC33"/>
                </a:solidFill>
              </a:rPr>
              <a:t>la </a:t>
            </a:r>
            <a:r>
              <a:rPr lang="en-US" altLang="en-US" dirty="0" err="1">
                <a:solidFill>
                  <a:srgbClr val="33CC33"/>
                </a:solidFill>
              </a:rPr>
              <a:t>fecha</a:t>
            </a:r>
            <a:r>
              <a:rPr lang="en-US" altLang="en-US" dirty="0">
                <a:solidFill>
                  <a:srgbClr val="33CC33"/>
                </a:solidFill>
              </a:rPr>
              <a:t> </a:t>
            </a:r>
            <a:r>
              <a:rPr lang="en-US" altLang="en-US" dirty="0" err="1">
                <a:solidFill>
                  <a:srgbClr val="33CC33"/>
                </a:solidFill>
              </a:rPr>
              <a:t>es</a:t>
            </a:r>
            <a:r>
              <a:rPr lang="en-US" altLang="en-US" dirty="0">
                <a:solidFill>
                  <a:srgbClr val="33CC33"/>
                </a:solidFill>
              </a:rPr>
              <a:t> el </a:t>
            </a:r>
            <a:r>
              <a:rPr lang="en-US" altLang="en-US" dirty="0" err="1" smtClean="0">
                <a:solidFill>
                  <a:srgbClr val="33CC33"/>
                </a:solidFill>
              </a:rPr>
              <a:t>Primero</a:t>
            </a:r>
            <a:r>
              <a:rPr lang="en-US" altLang="en-US" dirty="0" smtClean="0">
                <a:solidFill>
                  <a:srgbClr val="33CC33"/>
                </a:solidFill>
              </a:rPr>
              <a:t> </a:t>
            </a:r>
            <a:r>
              <a:rPr lang="en-US" altLang="en-US" dirty="0">
                <a:solidFill>
                  <a:srgbClr val="33CC33"/>
                </a:solidFill>
              </a:rPr>
              <a:t>de </a:t>
            </a:r>
            <a:r>
              <a:rPr lang="en-US" altLang="en-US" dirty="0" smtClean="0">
                <a:solidFill>
                  <a:srgbClr val="33CC33"/>
                </a:solidFill>
              </a:rPr>
              <a:t>mayo </a:t>
            </a:r>
            <a:r>
              <a:rPr lang="en-US" altLang="en-US" dirty="0" smtClean="0">
                <a:solidFill>
                  <a:srgbClr val="33CC33"/>
                </a:solidFill>
              </a:rPr>
              <a:t>del 2014</a:t>
            </a:r>
            <a:endParaRPr lang="en-US" altLang="en-US" dirty="0">
              <a:solidFill>
                <a:srgbClr val="33CC33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81534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66"/>
                </a:solidFill>
              </a:rPr>
              <a:t>Propósito # </a:t>
            </a:r>
            <a:r>
              <a:rPr lang="es-ES_tradnl" altLang="en-US" b="1" dirty="0" smtClean="0">
                <a:solidFill>
                  <a:srgbClr val="FF0066"/>
                </a:solidFill>
              </a:rPr>
              <a:t>75:</a:t>
            </a:r>
            <a:r>
              <a:rPr lang="es-ES_tradnl" altLang="en-US" dirty="0" smtClean="0">
                <a:solidFill>
                  <a:schemeClr val="tx2"/>
                </a:solidFill>
              </a:rPr>
              <a:t> </a:t>
            </a:r>
            <a:r>
              <a:rPr lang="es-ES_tradnl" altLang="en-US" dirty="0"/>
              <a:t>¿Cuál es tu restaurante favorito?</a:t>
            </a:r>
          </a:p>
          <a:p>
            <a:pPr>
              <a:buFont typeface="Wingdings" pitchFamily="2" charset="2"/>
              <a:buNone/>
            </a:pPr>
            <a:endParaRPr lang="es-ES_tradnl" altLang="en-US" dirty="0"/>
          </a:p>
          <a:p>
            <a:pPr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66"/>
                </a:solidFill>
              </a:rPr>
              <a:t>Actividad Inicial:</a:t>
            </a:r>
          </a:p>
          <a:p>
            <a:r>
              <a:rPr lang="es-ES_tradnl" altLang="en-US" dirty="0" smtClean="0"/>
              <a:t>Completa la hoja </a:t>
            </a:r>
            <a:r>
              <a:rPr lang="es-ES_tradnl" altLang="en-US" u="sng" dirty="0" smtClean="0"/>
              <a:t>Tarea #74: </a:t>
            </a:r>
            <a:r>
              <a:rPr lang="es-ES_tradnl" altLang="en-US" u="sng" dirty="0" err="1" smtClean="0"/>
              <a:t>Integracion</a:t>
            </a:r>
            <a:r>
              <a:rPr lang="es-ES_tradnl" altLang="en-US" dirty="0" smtClean="0"/>
              <a:t> (p.4.11)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Repaso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</a:rPr>
              <a:t>del </a:t>
            </a:r>
            <a:r>
              <a:rPr lang="en-US" altLang="en-US" smtClean="0">
                <a:solidFill>
                  <a:srgbClr val="FF0000"/>
                </a:solidFill>
              </a:rPr>
              <a:t>Tarea </a:t>
            </a:r>
            <a:r>
              <a:rPr lang="en-US" altLang="en-US" dirty="0" smtClean="0">
                <a:solidFill>
                  <a:srgbClr val="FF0000"/>
                </a:solidFill>
              </a:rPr>
              <a:t>74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89916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lphaUcPeriod"/>
            </a:pPr>
            <a:r>
              <a:rPr lang="es-ES_tradnl" altLang="en-US" sz="2800"/>
              <a:t>Leer </a:t>
            </a:r>
            <a:r>
              <a:rPr lang="es-ES_tradnl" altLang="en-US" sz="2800" u="sng"/>
              <a:t>Celebraciones para una quinceañera</a:t>
            </a:r>
            <a:endParaRPr lang="es-ES_tradnl" altLang="en-US" sz="2800"/>
          </a:p>
          <a:p>
            <a:pPr marL="609600" indent="-609600">
              <a:lnSpc>
                <a:spcPct val="90000"/>
              </a:lnSpc>
              <a:buFontTx/>
              <a:buAutoNum type="alphaUcPeriod"/>
            </a:pPr>
            <a:r>
              <a:rPr lang="es-ES_tradnl" altLang="en-US" sz="2800"/>
              <a:t>Choose the correct completion or answer: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La quinceañera es ____________________.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“Asisten a la fiesta” significa _____________.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¿Cuál es la respuesta correcta?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/>
              <a:t>      _________________________________.</a:t>
            </a:r>
          </a:p>
          <a:p>
            <a:pPr marL="609600" indent="-609600">
              <a:lnSpc>
                <a:spcPct val="90000"/>
              </a:lnSpc>
              <a:buFontTx/>
              <a:buAutoNum type="alphaUcPeriod" startAt="3"/>
            </a:pPr>
            <a:r>
              <a:rPr lang="es-ES_tradnl" altLang="en-US" sz="2800"/>
              <a:t>Answer based on the reading: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¿Cuál es la frase en la lectura que expresa, “durante la fiesta todos comen muy bien”?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Contrasta una costumbre latina con una costumbre norteamericana.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581400" y="1939925"/>
            <a:ext cx="555783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900" b="1">
                <a:solidFill>
                  <a:srgbClr val="0000FF"/>
                </a:solidFill>
                <a:latin typeface="Arial" charset="0"/>
              </a:rPr>
              <a:t>c. Una muchacha que hoy cumple quince años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5503863" y="2411413"/>
            <a:ext cx="2039937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900" b="1">
                <a:solidFill>
                  <a:srgbClr val="0000FF"/>
                </a:solidFill>
                <a:latin typeface="Arial" charset="0"/>
              </a:rPr>
              <a:t>c. van a la fiesta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457200" y="3325813"/>
            <a:ext cx="85502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900" b="1">
                <a:solidFill>
                  <a:srgbClr val="0000FF"/>
                </a:solidFill>
                <a:latin typeface="Arial" charset="0"/>
              </a:rPr>
              <a:t>b. Los parientes de la muchacha son todos los miembros de su familia…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754063" y="5043488"/>
            <a:ext cx="67135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FF"/>
                </a:solidFill>
                <a:latin typeface="Arial" charset="0"/>
              </a:rPr>
              <a:t>Durante la fiesta hay una gran comida.</a:t>
            </a:r>
          </a:p>
        </p:txBody>
      </p:sp>
    </p:spTree>
    <p:extLst>
      <p:ext uri="{BB962C8B-B14F-4D97-AF65-F5344CB8AC3E}">
        <p14:creationId xmlns:p14="http://schemas.microsoft.com/office/powerpoint/2010/main" val="2067837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1" grpId="0"/>
      <p:bldP spid="14342" grpId="0"/>
      <p:bldP spid="143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Conjugate the following verbs: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Ver</a:t>
            </a:r>
            <a:r>
              <a:rPr lang="en-US" dirty="0" smtClean="0"/>
              <a:t> </a:t>
            </a:r>
            <a:r>
              <a:rPr lang="en-US" i="1" dirty="0" smtClean="0"/>
              <a:t>(to see)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Vivir</a:t>
            </a:r>
            <a:r>
              <a:rPr lang="en-US" dirty="0" smtClean="0"/>
              <a:t> </a:t>
            </a:r>
            <a:r>
              <a:rPr lang="en-US" i="1" dirty="0" smtClean="0"/>
              <a:t>(to live)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Aprender</a:t>
            </a:r>
            <a:r>
              <a:rPr lang="en-US" dirty="0" smtClean="0"/>
              <a:t> </a:t>
            </a:r>
            <a:r>
              <a:rPr lang="en-US" i="1" dirty="0" smtClean="0"/>
              <a:t>(to learn)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Recibir</a:t>
            </a:r>
            <a:r>
              <a:rPr lang="en-US" dirty="0" smtClean="0"/>
              <a:t> </a:t>
            </a:r>
            <a:r>
              <a:rPr lang="en-US" i="1" dirty="0" smtClean="0"/>
              <a:t>(to receive)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Leer </a:t>
            </a:r>
            <a:r>
              <a:rPr lang="en-US" i="1" dirty="0" smtClean="0"/>
              <a:t>(to read)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Escribir</a:t>
            </a:r>
            <a:r>
              <a:rPr lang="en-US" dirty="0" smtClean="0"/>
              <a:t> </a:t>
            </a:r>
            <a:r>
              <a:rPr lang="en-US" i="1" dirty="0" smtClean="0"/>
              <a:t>(to write)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Beber</a:t>
            </a:r>
            <a:r>
              <a:rPr lang="en-US" dirty="0" smtClean="0"/>
              <a:t> </a:t>
            </a:r>
            <a:r>
              <a:rPr lang="en-US" i="1" dirty="0" smtClean="0"/>
              <a:t>(to drink)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Comer </a:t>
            </a:r>
            <a:r>
              <a:rPr lang="en-US" i="1" dirty="0" smtClean="0"/>
              <a:t>(to eat)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57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2077572"/>
              </p:ext>
            </p:extLst>
          </p:nvPr>
        </p:nvGraphicFramePr>
        <p:xfrm>
          <a:off x="152400" y="152400"/>
          <a:ext cx="8839200" cy="655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7840"/>
                <a:gridCol w="1767840"/>
                <a:gridCol w="1767840"/>
                <a:gridCol w="1767840"/>
                <a:gridCol w="1767840"/>
              </a:tblGrid>
              <a:tr h="546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Ver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Vivir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Aprender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Recibir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Él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Ellos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Leer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Escribir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Beber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Comer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Él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Ellos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38400" y="68580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veo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8400" y="1276290"/>
            <a:ext cx="673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ves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4600" y="1809690"/>
            <a:ext cx="5212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ve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0" y="2343090"/>
            <a:ext cx="11208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vemos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38400" y="2895600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ven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79173" y="685800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vivo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14800" y="1276290"/>
            <a:ext cx="9284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vives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91000" y="1809690"/>
            <a:ext cx="776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vive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62400" y="2343090"/>
            <a:ext cx="12939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vivimos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14800" y="2895600"/>
            <a:ext cx="958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viven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86858" y="685800"/>
            <a:ext cx="1399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Aprendo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38800" y="1200090"/>
            <a:ext cx="1545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Aprendes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38800" y="1809690"/>
            <a:ext cx="13933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Aprende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10200" y="2343090"/>
            <a:ext cx="1965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>
                <a:solidFill>
                  <a:srgbClr val="00B050"/>
                </a:solidFill>
              </a:rPr>
              <a:t>a</a:t>
            </a:r>
            <a:r>
              <a:rPr lang="en-US" sz="2000" b="1" dirty="0" err="1" smtClean="0">
                <a:solidFill>
                  <a:srgbClr val="00B050"/>
                </a:solidFill>
              </a:rPr>
              <a:t>prendemos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86728" y="2952690"/>
            <a:ext cx="1576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Aprenden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43800" y="666690"/>
            <a:ext cx="10775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recibo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67600" y="1219200"/>
            <a:ext cx="122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recibes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43800" y="1809690"/>
            <a:ext cx="10711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recibe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15200" y="2343090"/>
            <a:ext cx="1588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recibimos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67600" y="2952690"/>
            <a:ext cx="1253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reciben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38400" y="4019490"/>
            <a:ext cx="619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leo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62200" y="4495800"/>
            <a:ext cx="7649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lees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38400" y="5029200"/>
            <a:ext cx="612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lee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33600" y="5562600"/>
            <a:ext cx="1212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leemos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62200" y="6172200"/>
            <a:ext cx="8835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leen</a:t>
            </a:r>
            <a:r>
              <a:rPr lang="en-US" sz="2000" b="1" dirty="0" smtClean="0">
                <a:solidFill>
                  <a:srgbClr val="00B050"/>
                </a:solidFill>
              </a:rPr>
              <a:t> 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62400" y="4019490"/>
            <a:ext cx="1229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escribo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86200" y="4476690"/>
            <a:ext cx="1375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escribes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62400" y="5029200"/>
            <a:ext cx="122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escribe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733800" y="5543490"/>
            <a:ext cx="17411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escribimos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886200" y="6153090"/>
            <a:ext cx="14061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escriben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91813" y="4019490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bebo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867400" y="4476690"/>
            <a:ext cx="10358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bebes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43600" y="5029200"/>
            <a:ext cx="8835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bebe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5000" y="5543490"/>
            <a:ext cx="1401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bebimos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867882" y="6153090"/>
            <a:ext cx="1066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beben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644413" y="4019490"/>
            <a:ext cx="958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como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582010" y="4476690"/>
            <a:ext cx="1104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comes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696200" y="5010090"/>
            <a:ext cx="952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come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391400" y="5543490"/>
            <a:ext cx="15520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comemos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620000" y="6153090"/>
            <a:ext cx="11352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</a:rPr>
              <a:t>comen</a:t>
            </a:r>
            <a:endParaRPr lang="en-US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2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80775"/>
            <a:ext cx="12867481" cy="723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53000" y="609600"/>
            <a:ext cx="3200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err="1" smtClean="0">
                <a:solidFill>
                  <a:srgbClr val="FF0000"/>
                </a:solidFill>
              </a:rPr>
              <a:t>Practica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6248400"/>
            <a:ext cx="6096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377878" y="3733800"/>
            <a:ext cx="13612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(magazine)</a:t>
            </a:r>
            <a:endParaRPr lang="en-US" sz="1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971800" y="3657600"/>
            <a:ext cx="700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lee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71800" y="418653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come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4643735"/>
            <a:ext cx="1024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bebe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1800" y="5177135"/>
            <a:ext cx="1457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estudia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43200" y="5695890"/>
            <a:ext cx="1444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70C0"/>
                </a:solidFill>
              </a:rPr>
              <a:t>ve</a:t>
            </a:r>
            <a:r>
              <a:rPr lang="en-US" sz="2000" b="1" dirty="0" smtClean="0">
                <a:solidFill>
                  <a:srgbClr val="0070C0"/>
                </a:solidFill>
              </a:rPr>
              <a:t> /</a:t>
            </a:r>
            <a:r>
              <a:rPr lang="en-US" sz="2000" b="1" dirty="0" err="1" smtClean="0">
                <a:solidFill>
                  <a:srgbClr val="0070C0"/>
                </a:solidFill>
              </a:rPr>
              <a:t>mira</a:t>
            </a:r>
            <a:endParaRPr lang="en-US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686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152400"/>
            <a:ext cx="7313612" cy="835025"/>
          </a:xfrm>
        </p:spPr>
        <p:txBody>
          <a:bodyPr/>
          <a:lstStyle/>
          <a:p>
            <a:pPr algn="ctr"/>
            <a:r>
              <a:rPr lang="en-US" altLang="en-US">
                <a:solidFill>
                  <a:srgbClr val="FF0066"/>
                </a:solidFill>
              </a:rPr>
              <a:t>Ejercicios: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382000" cy="4114800"/>
          </a:xfrm>
        </p:spPr>
        <p:txBody>
          <a:bodyPr/>
          <a:lstStyle/>
          <a:p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distribuida</a:t>
            </a:r>
            <a:r>
              <a:rPr lang="en-US" altLang="en-US" dirty="0" smtClean="0"/>
              <a:t> (p.4.12-4.13)</a:t>
            </a: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u="sng" dirty="0" smtClean="0"/>
              <a:t>QUIZ 3: CAP. 4</a:t>
            </a:r>
            <a:r>
              <a:rPr lang="en-US" altLang="en-US" dirty="0" smtClean="0"/>
              <a:t> ON MONDAY!!! </a:t>
            </a:r>
            <a:r>
              <a:rPr lang="en-US" altLang="en-US" i="1" dirty="0" smtClean="0"/>
              <a:t>(-ER/-IR VERBS)</a:t>
            </a:r>
            <a:endParaRPr lang="en-US" altLang="en-US" u="sng" dirty="0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522413" y="3279775"/>
            <a:ext cx="7313612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FF0066"/>
                </a:solidFill>
              </a:rPr>
              <a:t>Tarea</a:t>
            </a:r>
            <a:r>
              <a:rPr lang="en-US" altLang="en-US" dirty="0">
                <a:solidFill>
                  <a:srgbClr val="FF0066"/>
                </a:solidFill>
              </a:rPr>
              <a:t> # </a:t>
            </a:r>
            <a:r>
              <a:rPr lang="en-US" altLang="en-US" dirty="0" smtClean="0">
                <a:solidFill>
                  <a:srgbClr val="FF0066"/>
                </a:solidFill>
              </a:rPr>
              <a:t>75</a:t>
            </a:r>
            <a:endParaRPr lang="en-US" altLang="en-US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2">
      <a:dk1>
        <a:srgbClr val="000000"/>
      </a:dk1>
      <a:lt1>
        <a:srgbClr val="FFFFFF"/>
      </a:lt1>
      <a:dk2>
        <a:srgbClr val="333366"/>
      </a:dk2>
      <a:lt2>
        <a:srgbClr val="5F5F5F"/>
      </a:lt2>
      <a:accent1>
        <a:srgbClr val="CC99FF"/>
      </a:accent1>
      <a:accent2>
        <a:srgbClr val="99CCCC"/>
      </a:accent2>
      <a:accent3>
        <a:srgbClr val="FFFFFF"/>
      </a:accent3>
      <a:accent4>
        <a:srgbClr val="000000"/>
      </a:accent4>
      <a:accent5>
        <a:srgbClr val="E2CAFF"/>
      </a:accent5>
      <a:accent6>
        <a:srgbClr val="8AB9B9"/>
      </a:accent6>
      <a:hlink>
        <a:srgbClr val="666699"/>
      </a:hlink>
      <a:folHlink>
        <a:srgbClr val="660066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325</TotalTime>
  <Words>292</Words>
  <Application>Microsoft Office PowerPoint</Application>
  <PresentationFormat>On-screen Show (4:3)</PresentationFormat>
  <Paragraphs>102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Eclipse</vt:lpstr>
      <vt:lpstr>Default Design</vt:lpstr>
      <vt:lpstr>Me llamo __________        Clase 702 la fecha es el Primero de mayo del 2014</vt:lpstr>
      <vt:lpstr>Repaso del Tarea 74</vt:lpstr>
      <vt:lpstr>Practica</vt:lpstr>
      <vt:lpstr>PowerPoint Presentation</vt:lpstr>
      <vt:lpstr>PowerPoint Presentation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17 de marzo</dc:title>
  <dc:creator>Helen Zumaeta</dc:creator>
  <cp:lastModifiedBy>Helen Zumaeta</cp:lastModifiedBy>
  <cp:revision>19</cp:revision>
  <dcterms:created xsi:type="dcterms:W3CDTF">2011-03-15T20:01:16Z</dcterms:created>
  <dcterms:modified xsi:type="dcterms:W3CDTF">2014-04-29T16:25:40Z</dcterms:modified>
</cp:coreProperties>
</file>